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</p:sldMasterIdLst>
  <p:sldIdLst>
    <p:sldId id="256" r:id="rId2"/>
    <p:sldId id="258" r:id="rId3"/>
    <p:sldId id="261" r:id="rId4"/>
    <p:sldId id="262" r:id="rId5"/>
    <p:sldId id="263" r:id="rId6"/>
    <p:sldId id="279" r:id="rId7"/>
    <p:sldId id="266" r:id="rId8"/>
    <p:sldId id="272" r:id="rId9"/>
    <p:sldId id="268" r:id="rId10"/>
    <p:sldId id="269" r:id="rId11"/>
    <p:sldId id="270" r:id="rId12"/>
    <p:sldId id="271" r:id="rId13"/>
    <p:sldId id="275" r:id="rId14"/>
    <p:sldId id="274" r:id="rId15"/>
    <p:sldId id="276" r:id="rId16"/>
    <p:sldId id="273" r:id="rId17"/>
    <p:sldId id="280" r:id="rId18"/>
    <p:sldId id="278" r:id="rId19"/>
    <p:sldId id="265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C87E2-26F7-99EA-A63B-36E77038A9CF}" v="1142" dt="2021-06-04T15:48:54.796"/>
    <p1510:client id="{032F0F28-E5CC-CB98-0EA3-497903BD3ABE}" v="21" dt="2021-06-03T14:59:21.980"/>
    <p1510:client id="{08912E49-7898-8260-B098-E97C1777C370}" v="223" dt="2021-06-03T16:29:18.246"/>
    <p1510:client id="{1C15CDD9-E368-28A4-AEC5-0A4538F19347}" v="3810" dt="2021-06-04T15:47:57.299"/>
    <p1510:client id="{2E812F34-A4B3-4810-BF59-D3ABE5A98D94}" v="1096" dt="2021-06-02T17:00:38.602"/>
    <p1510:client id="{407B95DA-7B36-CE9A-3A97-70CBA1A99A11}" v="84" dt="2021-06-03T16:33:29.190"/>
    <p1510:client id="{468E03E5-C7E7-DF64-B663-11381F4E573A}" v="460" dt="2021-06-07T15:46:26.124"/>
    <p1510:client id="{47B22101-0B25-E480-AAB8-7B5358FDBEF2}" v="6" dt="2021-06-02T15:17:24.545"/>
    <p1510:client id="{4D409118-B9E9-6269-0412-C5E4783F49E7}" v="52" dt="2021-06-02T17:06:35.347"/>
    <p1510:client id="{50A42CE6-530C-A7E0-6B37-1F340355E0F0}" v="18" dt="2021-06-04T14:47:51.581"/>
    <p1510:client id="{5247CBB3-F5D8-6E44-087A-A565C07AFC37}" v="70" dt="2021-06-15T16:18:01.288"/>
    <p1510:client id="{5BB44A7E-FCF8-B6C1-1580-E430CEBED840}" v="16" dt="2021-06-02T16:35:29.432"/>
    <p1510:client id="{5E8D9846-57A0-E092-1235-2324C139C55C}" v="11" dt="2021-06-02T17:08:12.329"/>
    <p1510:client id="{6808EA55-64E0-1555-CCB8-BF3BE54B61F3}" v="155" dt="2021-06-07T16:01:03.328"/>
    <p1510:client id="{7E3E729D-E2D4-A6CB-5662-1752461B3416}" v="382" dt="2021-06-07T15:49:00.021"/>
    <p1510:client id="{82E61B72-E191-0C86-F37D-48FA323AB843}" v="1133" dt="2021-06-03T16:11:18.423"/>
    <p1510:client id="{970B5917-7847-70E2-E472-A830752496A7}" v="7" dt="2021-06-11T13:33:17.926"/>
    <p1510:client id="{A9C7A2F2-CF60-452F-ED44-C74AC37278F1}" v="81" dt="2021-06-02T15:23:53.179"/>
    <p1510:client id="{AB760713-4D81-D1D0-C335-E3CF56F33040}" v="778" dt="2021-06-07T15:17:42.091"/>
    <p1510:client id="{AD1DAB34-8196-D965-F83E-3C626E995350}" v="14" dt="2021-06-03T16:42:17.790"/>
    <p1510:client id="{BA3D9E66-3A09-5FF9-8036-E7F5737A9525}" v="19" dt="2021-06-02T16:38:31.437"/>
    <p1510:client id="{C34B67EF-1A29-1A31-6140-DDB60B06332B}" v="138" dt="2021-06-02T16:58:20.926"/>
    <p1510:client id="{CDC80A3F-EAF2-A15A-80B7-EA931025EDDA}" v="658" dt="2021-06-03T16:21:34.433"/>
    <p1510:client id="{D5D37AD7-ECD5-1453-E0C3-2A4834C011FA}" v="327" dt="2021-06-02T16:29:00.664"/>
    <p1510:client id="{E887D823-D242-8463-8DEE-668E8AF1CB84}" v="1055" dt="2021-06-06T13:08:46.674"/>
    <p1510:client id="{F09868F0-9503-CF22-B4AC-1ED05EEBF722}" v="737" dt="2021-06-07T14:54:36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3T16:21:32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3210 1788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6/17/2021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73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1354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377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552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837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1907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2969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211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0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1896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948986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85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6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3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ython-programming-language-png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://interviewquestionjava.blogspot.com/2013/03/sql-or-command.html" TargetMode="External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1.svg"/><Relationship Id="rId5" Type="http://schemas.openxmlformats.org/officeDocument/2006/relationships/image" Target="../media/image49.svg"/><Relationship Id="rId10" Type="http://schemas.openxmlformats.org/officeDocument/2006/relationships/image" Target="../media/image30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openaccess.thecvf.com/content_ECCV_2018/papers/Sergio_Silva_License_Plate_Detection_ECCV_2018_paper.pdf" TargetMode="External"/><Relationship Id="rId7" Type="http://schemas.openxmlformats.org/officeDocument/2006/relationships/hyperlink" Target="https://realpython.com/python-send-emai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angnhat185/Plate_detect_and_recognize" TargetMode="External"/><Relationship Id="rId5" Type="http://schemas.openxmlformats.org/officeDocument/2006/relationships/hyperlink" Target="https://medium.com/@quangnhatnguyenle/detect-and-recognize-vehicles-license-plate-with-machine-learning-and-python-part-1-detection-795fda47e922" TargetMode="External"/><Relationship Id="rId4" Type="http://schemas.openxmlformats.org/officeDocument/2006/relationships/hyperlink" Target="https://techvidvan.com/tutorials/python-project-license-number-plate-recognition/" TargetMode="External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Black_Man_Working_at_his_Desk_Cartoon_Vector.sv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4" descr="Person Driving Car · Free Stock Photo">
            <a:extLst>
              <a:ext uri="{FF2B5EF4-FFF2-40B4-BE49-F238E27FC236}">
                <a16:creationId xmlns:a16="http://schemas.microsoft.com/office/drawing/2014/main" id="{7D38BCFD-A9DD-4904-B6CC-3115557D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1" name="Rectangle 8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532" y="2196770"/>
            <a:ext cx="8652938" cy="26490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800">
                <a:latin typeface="Times New Roman"/>
                <a:ea typeface="Batang"/>
                <a:cs typeface="Times New Roman"/>
              </a:rPr>
              <a:t>License Plate</a:t>
            </a:r>
            <a:br>
              <a:rPr lang="en-US" sz="5800">
                <a:latin typeface="Times New Roman"/>
                <a:ea typeface="Batang"/>
                <a:cs typeface="Times New Roman"/>
              </a:rPr>
            </a:br>
            <a:r>
              <a:rPr lang="en-US" sz="5800">
                <a:latin typeface="Times New Roman"/>
                <a:ea typeface="Batang"/>
                <a:cs typeface="Times New Roman"/>
              </a:rPr>
              <a:t>Recognition and</a:t>
            </a:r>
            <a:br>
              <a:rPr lang="en-US" sz="5800">
                <a:latin typeface="Times New Roman"/>
                <a:ea typeface="Batang"/>
                <a:cs typeface="Times New Roman"/>
              </a:rPr>
            </a:br>
            <a:r>
              <a:rPr lang="en-US" sz="5800">
                <a:latin typeface="Times New Roman"/>
                <a:ea typeface="Batang"/>
                <a:cs typeface="Times New Roman"/>
              </a:rPr>
              <a:t> Application: E-Challan</a:t>
            </a:r>
            <a:endParaRPr lang="en-US" sz="5800">
              <a:ea typeface="+mj-lt"/>
              <a:cs typeface="+mj-lt"/>
            </a:endParaRPr>
          </a:p>
          <a:p>
            <a:endParaRPr lang="en-US" sz="5800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  <a:ea typeface="Batang"/>
              </a:rPr>
              <a:t>                                                -Smart transportation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3" name="Rectangle 8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-287" y="-1687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Segmentation of characters:</a:t>
            </a:r>
          </a:p>
        </p:txBody>
      </p:sp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FBAC067-6F9F-4D17-A215-DA45C2C83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4" t="17323" r="53107" b="70079"/>
          <a:stretch/>
        </p:blipFill>
        <p:spPr>
          <a:xfrm>
            <a:off x="795163" y="2740298"/>
            <a:ext cx="4260013" cy="10464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28316A-B723-401D-9D17-1DED357403FB}"/>
              </a:ext>
            </a:extLst>
          </p:cNvPr>
          <p:cNvSpPr txBox="1"/>
          <p:nvPr/>
        </p:nvSpPr>
        <p:spPr>
          <a:xfrm>
            <a:off x="951843" y="3003516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0A8FBF3-F2E5-4570-963A-AC8043A2D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617" y="2664540"/>
            <a:ext cx="4918765" cy="11976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F53860-989D-4650-BC1A-2AACFF71AF12}"/>
              </a:ext>
            </a:extLst>
          </p:cNvPr>
          <p:cNvSpPr txBox="1"/>
          <p:nvPr/>
        </p:nvSpPr>
        <p:spPr>
          <a:xfrm>
            <a:off x="1356656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9B0EDA-B907-4B6A-AE4B-DDE9C4258ACB}"/>
              </a:ext>
            </a:extLst>
          </p:cNvPr>
          <p:cNvSpPr txBox="1"/>
          <p:nvPr/>
        </p:nvSpPr>
        <p:spPr>
          <a:xfrm>
            <a:off x="1761468" y="3003515"/>
            <a:ext cx="385073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58F055-A528-4E72-BC6D-9C01FE2668A2}"/>
              </a:ext>
            </a:extLst>
          </p:cNvPr>
          <p:cNvSpPr txBox="1"/>
          <p:nvPr/>
        </p:nvSpPr>
        <p:spPr>
          <a:xfrm>
            <a:off x="2142468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323E1-89E8-4842-B5EC-71564C122971}"/>
              </a:ext>
            </a:extLst>
          </p:cNvPr>
          <p:cNvSpPr txBox="1"/>
          <p:nvPr/>
        </p:nvSpPr>
        <p:spPr>
          <a:xfrm>
            <a:off x="2642530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2019AD-2F26-4486-BFE3-FFFEA8E0F8AE}"/>
              </a:ext>
            </a:extLst>
          </p:cNvPr>
          <p:cNvSpPr txBox="1"/>
          <p:nvPr/>
        </p:nvSpPr>
        <p:spPr>
          <a:xfrm>
            <a:off x="3047343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CF8FB-2BC4-4D11-9111-58C9E7D0D4F0}"/>
              </a:ext>
            </a:extLst>
          </p:cNvPr>
          <p:cNvSpPr txBox="1"/>
          <p:nvPr/>
        </p:nvSpPr>
        <p:spPr>
          <a:xfrm>
            <a:off x="3452156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E172B0-F67C-4A5B-AAB8-224180E4D731}"/>
              </a:ext>
            </a:extLst>
          </p:cNvPr>
          <p:cNvSpPr txBox="1"/>
          <p:nvPr/>
        </p:nvSpPr>
        <p:spPr>
          <a:xfrm>
            <a:off x="3856968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6D2BA-BB49-48E8-B8D4-2E81A89E381C}"/>
              </a:ext>
            </a:extLst>
          </p:cNvPr>
          <p:cNvSpPr txBox="1"/>
          <p:nvPr/>
        </p:nvSpPr>
        <p:spPr>
          <a:xfrm>
            <a:off x="4261781" y="3003515"/>
            <a:ext cx="408885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6512F-B0E6-4FEF-B48F-FE4BBDE49E48}"/>
              </a:ext>
            </a:extLst>
          </p:cNvPr>
          <p:cNvSpPr txBox="1"/>
          <p:nvPr/>
        </p:nvSpPr>
        <p:spPr>
          <a:xfrm>
            <a:off x="4666593" y="3003515"/>
            <a:ext cx="386799" cy="6977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/>
          </a:p>
        </p:txBody>
      </p:sp>
      <p:pic>
        <p:nvPicPr>
          <p:cNvPr id="18" name="Graphic 13" descr="Chevron arrows with solid fill">
            <a:extLst>
              <a:ext uri="{FF2B5EF4-FFF2-40B4-BE49-F238E27FC236}">
                <a16:creationId xmlns:a16="http://schemas.microsoft.com/office/drawing/2014/main" id="{3652540F-8030-4306-8EA6-430B82226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2163" y="2874307"/>
            <a:ext cx="914400" cy="914400"/>
          </a:xfrm>
          <a:prstGeom prst="rect">
            <a:avLst/>
          </a:prstGeom>
        </p:spPr>
      </p:pic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4E37FAFC-6856-49ED-9E8E-20A0BC16B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4800">
                <a:latin typeface="Times New Roman"/>
                <a:cs typeface="Times New Roman"/>
              </a:rPr>
              <a:t>Training model to detect characters:</a:t>
            </a:r>
          </a:p>
        </p:txBody>
      </p: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686C4C0E-4AD7-4325-B4CC-2DB4CEBA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3" y="2893485"/>
            <a:ext cx="3282460" cy="261032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6C6E87D-1A88-4B83-A98F-9F3BCC0F4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785" y="2605498"/>
            <a:ext cx="4196860" cy="2890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A586BC-5DE9-4C82-B9E6-7BB25B0131EC}"/>
              </a:ext>
            </a:extLst>
          </p:cNvPr>
          <p:cNvSpPr txBox="1"/>
          <p:nvPr/>
        </p:nvSpPr>
        <p:spPr>
          <a:xfrm>
            <a:off x="2021315" y="5684593"/>
            <a:ext cx="290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FE345-7879-45FA-91CC-91C42C2F99AB}"/>
              </a:ext>
            </a:extLst>
          </p:cNvPr>
          <p:cNvSpPr txBox="1"/>
          <p:nvPr/>
        </p:nvSpPr>
        <p:spPr>
          <a:xfrm>
            <a:off x="5526514" y="5684593"/>
            <a:ext cx="290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8540A-6A9C-4084-B509-800EB4F48E00}"/>
              </a:ext>
            </a:extLst>
          </p:cNvPr>
          <p:cNvSpPr txBox="1"/>
          <p:nvPr/>
        </p:nvSpPr>
        <p:spPr>
          <a:xfrm>
            <a:off x="9594056" y="5684593"/>
            <a:ext cx="290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BF69071-B58D-42B1-9869-FE009943D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615" y="4954975"/>
            <a:ext cx="3610707" cy="547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phic 14" descr="Workflow with solid fill">
            <a:extLst>
              <a:ext uri="{FF2B5EF4-FFF2-40B4-BE49-F238E27FC236}">
                <a16:creationId xmlns:a16="http://schemas.microsoft.com/office/drawing/2014/main" id="{793F22BA-A5BC-4B4D-9307-F9D865EF0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63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Character recognition:</a:t>
            </a:r>
            <a:endParaRPr lang="en-US" sz="54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E1D84D8-6EC4-466B-9DC3-1C2D53547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8" r="5892" b="649"/>
          <a:stretch/>
        </p:blipFill>
        <p:spPr>
          <a:xfrm>
            <a:off x="1190279" y="2006193"/>
            <a:ext cx="7061396" cy="2105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1B55671-41B1-40AE-8B32-1C20194C03F5}"/>
              </a:ext>
            </a:extLst>
          </p:cNvPr>
          <p:cNvSpPr txBox="1"/>
          <p:nvPr/>
        </p:nvSpPr>
        <p:spPr>
          <a:xfrm>
            <a:off x="1405731" y="4844256"/>
            <a:ext cx="40894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>
                <a:solidFill>
                  <a:srgbClr val="FFFFFF"/>
                </a:solidFill>
                <a:latin typeface="Times New Roman"/>
                <a:cs typeface="Times New Roman"/>
              </a:rPr>
              <a:t>Output text</a:t>
            </a:r>
            <a:r>
              <a:rPr lang="en-US" sz="2800">
                <a:solidFill>
                  <a:srgbClr val="FFFFFF"/>
                </a:solidFill>
                <a:latin typeface="Times New Roman"/>
                <a:cs typeface="Times New Roman"/>
              </a:rPr>
              <a:t>: HR26BP3543</a:t>
            </a: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E3A19EBC-A8DC-4EC2-B24F-3AE0696D0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GUI creation: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1CA21C4-F340-44BA-BE35-EA19904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06" y="1777770"/>
            <a:ext cx="5516051" cy="45690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9BA781-0239-44D5-BBA6-39F2D4CEBC56}"/>
                  </a:ext>
                </a:extLst>
              </p14:cNvPr>
              <p14:cNvContentPartPr/>
              <p14:nvPr/>
            </p14:nvContentPartPr>
            <p14:xfrm>
              <a:off x="-877437" y="847587"/>
              <a:ext cx="19049" cy="1904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9BA781-0239-44D5-BBA6-39F2D4CEBC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9887" y="-104863"/>
                <a:ext cx="1904900" cy="19049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325CD663-2811-4F08-ACDD-1086742B8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1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40125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678563"/>
            <a:ext cx="922572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>
                <a:latin typeface="Times New Roman"/>
                <a:cs typeface="Times New Roman"/>
              </a:rPr>
              <a:t>SQL database creation &amp; interlinking with python: </a:t>
            </a:r>
            <a:endParaRPr lang="en-US" sz="440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A59968B-B1CC-4EB5-9859-43534236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4249" y="3362582"/>
            <a:ext cx="1154264" cy="1157315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B512E6F-C02B-4F2B-98A0-1427090D47BE}"/>
              </a:ext>
            </a:extLst>
          </p:cNvPr>
          <p:cNvSpPr/>
          <p:nvPr/>
        </p:nvSpPr>
        <p:spPr>
          <a:xfrm>
            <a:off x="2524457" y="3701451"/>
            <a:ext cx="1241750" cy="475235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3B70AC-68E7-4ED4-B3B8-18E3FD02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37693" y="3401243"/>
            <a:ext cx="1496186" cy="890755"/>
          </a:xfrm>
          <a:prstGeom prst="rect">
            <a:avLst/>
          </a:prstGeom>
        </p:spPr>
      </p:pic>
      <p:pic>
        <p:nvPicPr>
          <p:cNvPr id="8" name="Picture 11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013440B4-A2A2-45A3-A183-DEFCAC0DF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194" y="1871339"/>
            <a:ext cx="4205788" cy="4413410"/>
          </a:xfrm>
          <a:prstGeom prst="rect">
            <a:avLst/>
          </a:prstGeom>
        </p:spPr>
      </p:pic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A084FE0A-28D5-4413-9DB1-7E5F9555E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4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-3888" y="-5766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Times New Roman"/>
                <a:cs typeface="Times New Roman"/>
              </a:rPr>
              <a:t>Sending emails to vehicle owners</a:t>
            </a:r>
            <a:r>
              <a:rPr lang="en-US" sz="6000"/>
              <a:t>:</a:t>
            </a:r>
            <a:endParaRPr lang="en-US" sz="2000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EC2F6025-3C2B-4D3F-A9C1-707B86569264}"/>
              </a:ext>
            </a:extLst>
          </p:cNvPr>
          <p:cNvSpPr txBox="1"/>
          <p:nvPr/>
        </p:nvSpPr>
        <p:spPr>
          <a:xfrm>
            <a:off x="1784472" y="2444171"/>
            <a:ext cx="2786742" cy="4154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FAD8FE-A255-4F40-8A48-AAA2109C7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4" t="12941" b="-412"/>
          <a:stretch/>
        </p:blipFill>
        <p:spPr>
          <a:xfrm>
            <a:off x="2967128" y="2056376"/>
            <a:ext cx="6247782" cy="4203183"/>
          </a:xfrm>
          <a:prstGeom prst="rect">
            <a:avLst/>
          </a:prstGeom>
        </p:spPr>
      </p:pic>
      <p:pic>
        <p:nvPicPr>
          <p:cNvPr id="11" name="Graphic 11" descr="Target Audience with solid fill">
            <a:extLst>
              <a:ext uri="{FF2B5EF4-FFF2-40B4-BE49-F238E27FC236}">
                <a16:creationId xmlns:a16="http://schemas.microsoft.com/office/drawing/2014/main" id="{1A4DD511-6B00-45D2-A930-3F3B283BC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1920" y="5120774"/>
            <a:ext cx="1013790" cy="991704"/>
          </a:xfrm>
          <a:prstGeom prst="rect">
            <a:avLst/>
          </a:prstGeom>
        </p:spPr>
      </p:pic>
      <p:pic>
        <p:nvPicPr>
          <p:cNvPr id="9" name="Graphic 9" descr="Email outline">
            <a:extLst>
              <a:ext uri="{FF2B5EF4-FFF2-40B4-BE49-F238E27FC236}">
                <a16:creationId xmlns:a16="http://schemas.microsoft.com/office/drawing/2014/main" id="{72D84799-7162-4BB3-9DA8-B15C1DBD2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8129" y="5175992"/>
            <a:ext cx="794085" cy="794085"/>
          </a:xfrm>
          <a:prstGeom prst="rect">
            <a:avLst/>
          </a:prstGeom>
        </p:spPr>
      </p:pic>
      <p:pic>
        <p:nvPicPr>
          <p:cNvPr id="10" name="Graphic 10" descr="Back with solid fill">
            <a:extLst>
              <a:ext uri="{FF2B5EF4-FFF2-40B4-BE49-F238E27FC236}">
                <a16:creationId xmlns:a16="http://schemas.microsoft.com/office/drawing/2014/main" id="{115D4548-F752-4B5C-9CA2-25DAA7D3B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1357" y="5281195"/>
            <a:ext cx="593558" cy="593558"/>
          </a:xfrm>
          <a:prstGeom prst="rect">
            <a:avLst/>
          </a:prstGeom>
        </p:spPr>
      </p:pic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27B97F32-DE17-4D89-A66F-BF0BD2E43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Results:</a:t>
            </a:r>
          </a:p>
        </p:txBody>
      </p:sp>
      <p:pic>
        <p:nvPicPr>
          <p:cNvPr id="5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CD70A5-21A8-4DC4-A568-6E232C66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1" y="2108411"/>
            <a:ext cx="7088445" cy="3116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E4F9C-8464-49EF-A941-BA67703147B3}"/>
              </a:ext>
            </a:extLst>
          </p:cNvPr>
          <p:cNvSpPr txBox="1"/>
          <p:nvPr/>
        </p:nvSpPr>
        <p:spPr>
          <a:xfrm>
            <a:off x="7768650" y="2683841"/>
            <a:ext cx="4847709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Training accuracy: 98.03%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Training loss: 5.86%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Validation accuracy: 97.34%</a:t>
            </a:r>
            <a:endParaRPr lang="en-US" sz="2800" dirty="0">
              <a:latin typeface="Times New Roman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Validation loss: 8.69%</a:t>
            </a:r>
            <a:endParaRPr lang="en-US" sz="2800" dirty="0">
              <a:latin typeface="Times New Roman"/>
              <a:ea typeface="+mn-lt"/>
              <a:cs typeface="+mn-lt"/>
            </a:endParaRPr>
          </a:p>
        </p:txBody>
      </p:sp>
      <p:pic>
        <p:nvPicPr>
          <p:cNvPr id="13" name="Graphic 13" descr="Clipboard Checked with solid fill">
            <a:extLst>
              <a:ext uri="{FF2B5EF4-FFF2-40B4-BE49-F238E27FC236}">
                <a16:creationId xmlns:a16="http://schemas.microsoft.com/office/drawing/2014/main" id="{9823FB02-8637-4DFB-ACDC-AE864B460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51" y="683729"/>
            <a:ext cx="991704" cy="9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84965" y="2103120"/>
            <a:ext cx="10340235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3200">
              <a:latin typeface="Times New Roman"/>
              <a:ea typeface="Batang"/>
              <a:cs typeface="Times New Roman"/>
            </a:endParaRPr>
          </a:p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457200" indent="-4572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457200" indent="-4572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457200" indent="-4572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457200" indent="-4572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latin typeface="Times New Roman"/>
              <a:ea typeface="Batang"/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648484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ea typeface="+mn-lt"/>
                <a:cs typeface="+mn-lt"/>
              </a:rPr>
              <a:t>Fail cases</a:t>
            </a:r>
            <a:r>
              <a:rPr lang="en-US" sz="5400">
                <a:latin typeface="Times New Roman"/>
                <a:cs typeface="Times New Roman"/>
              </a:rPr>
              <a:t> :</a:t>
            </a:r>
            <a:endParaRPr lang="en-US"/>
          </a:p>
        </p:txBody>
      </p:sp>
      <p:pic>
        <p:nvPicPr>
          <p:cNvPr id="5" name="Graphic 7" descr="Warning with solid fill">
            <a:extLst>
              <a:ext uri="{FF2B5EF4-FFF2-40B4-BE49-F238E27FC236}">
                <a16:creationId xmlns:a16="http://schemas.microsoft.com/office/drawing/2014/main" id="{60BF0E57-AA97-43A3-A10C-50DD5BBE0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77" y="696238"/>
            <a:ext cx="914400" cy="914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B6DA15-14F7-46ED-99A7-1AEFBB95A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85" y="1970409"/>
            <a:ext cx="2743200" cy="1827657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9E40799-C7D5-40A4-8ADE-6A8DB4238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6" t="29310" r="-467"/>
          <a:stretch/>
        </p:blipFill>
        <p:spPr>
          <a:xfrm>
            <a:off x="6501479" y="1923955"/>
            <a:ext cx="2386975" cy="136010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D496DF0-9B85-404A-987B-620B89EE8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3821" y="3964657"/>
            <a:ext cx="2438400" cy="1876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921519-D3E7-4DD5-85CE-45846DDF5000}"/>
              </a:ext>
            </a:extLst>
          </p:cNvPr>
          <p:cNvSpPr txBox="1"/>
          <p:nvPr/>
        </p:nvSpPr>
        <p:spPr>
          <a:xfrm>
            <a:off x="3829877" y="5837175"/>
            <a:ext cx="2733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     2. Poor lighting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2544E-323A-4B8D-B5CE-3FA8C28CBA5F}"/>
              </a:ext>
            </a:extLst>
          </p:cNvPr>
          <p:cNvSpPr txBox="1"/>
          <p:nvPr/>
        </p:nvSpPr>
        <p:spPr>
          <a:xfrm>
            <a:off x="6416957" y="3514847"/>
            <a:ext cx="2733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3. Lights behind the license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0D675C-E350-46F9-ACB9-37F419E58011}"/>
              </a:ext>
            </a:extLst>
          </p:cNvPr>
          <p:cNvSpPr txBox="1"/>
          <p:nvPr/>
        </p:nvSpPr>
        <p:spPr>
          <a:xfrm>
            <a:off x="9626540" y="5917385"/>
            <a:ext cx="2733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4. Blur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A3662-1155-46E9-B200-1D1732DBE53B}"/>
              </a:ext>
            </a:extLst>
          </p:cNvPr>
          <p:cNvSpPr txBox="1"/>
          <p:nvPr/>
        </p:nvSpPr>
        <p:spPr>
          <a:xfrm>
            <a:off x="729566" y="3801397"/>
            <a:ext cx="273317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1. Confusion between certain characters: 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          'O' and '0' 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        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          '4' and 'A' </a:t>
            </a:r>
            <a:endParaRPr lang="en-US" dirty="0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           ' I ' and '1'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4" name="Picture 17" descr="A picture containing car, outdoor, parked, transport&#10;&#10;Description automatically generated">
            <a:extLst>
              <a:ext uri="{FF2B5EF4-FFF2-40B4-BE49-F238E27FC236}">
                <a16:creationId xmlns:a16="http://schemas.microsoft.com/office/drawing/2014/main" id="{992A9B3A-6A0E-47A6-A47C-C89CE4AFA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505" y="4013573"/>
            <a:ext cx="2743200" cy="18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1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1880722"/>
            <a:ext cx="10058400" cy="4072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Accuracy of the recognition can be increased to detect poor-quality images also.</a:t>
            </a: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Another pre-processing feature can be implemented on poor-quality images to add details to the pictures in order to increase the model accuracy.</a:t>
            </a: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Other features like time, place, date and reason of violation can be added in the mail.</a:t>
            </a: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400">
              <a:latin typeface="Times New Roman"/>
              <a:ea typeface="Batang"/>
              <a:cs typeface="Times New Roman"/>
            </a:endParaRPr>
          </a:p>
          <a:p>
            <a:pPr marL="285750" indent="-28575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1800">
              <a:latin typeface="Times New Roman"/>
              <a:ea typeface="Batang"/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581733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Future scope:</a:t>
            </a:r>
          </a:p>
        </p:txBody>
      </p:sp>
      <p:pic>
        <p:nvPicPr>
          <p:cNvPr id="9" name="Graphic 11" descr="Magnifying glass with solid fill">
            <a:extLst>
              <a:ext uri="{FF2B5EF4-FFF2-40B4-BE49-F238E27FC236}">
                <a16:creationId xmlns:a16="http://schemas.microsoft.com/office/drawing/2014/main" id="{282A6B75-7F33-426C-AC9D-2069AD792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18968" y="380704"/>
            <a:ext cx="1244040" cy="1244039"/>
          </a:xfrm>
          <a:prstGeom prst="rect">
            <a:avLst/>
          </a:prstGeom>
        </p:spPr>
      </p:pic>
      <p:pic>
        <p:nvPicPr>
          <p:cNvPr id="12" name="Graphic 12" descr="Earth globe: Asia and Australia with solid fill">
            <a:extLst>
              <a:ext uri="{FF2B5EF4-FFF2-40B4-BE49-F238E27FC236}">
                <a16:creationId xmlns:a16="http://schemas.microsoft.com/office/drawing/2014/main" id="{D5E397EB-CAFF-40D7-A472-E2B8443E4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266" y="560539"/>
            <a:ext cx="601250" cy="6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9850" y="1801524"/>
            <a:ext cx="10399049" cy="446058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000" dirty="0" err="1">
                <a:latin typeface="Times New Roman"/>
                <a:ea typeface="Batang"/>
                <a:cs typeface="Times New Roman"/>
              </a:rPr>
              <a:t>Montazzolli</a:t>
            </a:r>
            <a:r>
              <a:rPr lang="en-US" sz="2000" dirty="0">
                <a:latin typeface="Times New Roman"/>
                <a:ea typeface="Batang"/>
                <a:cs typeface="Times New Roman"/>
              </a:rPr>
              <a:t>, Sérgio &amp; Jung, Claudio. (2018). License Plate Detection and Recognition in Unconstrained Scenarios. ( Link: </a:t>
            </a:r>
            <a:r>
              <a:rPr lang="en-US" sz="2000" dirty="0">
                <a:ea typeface="+mn-lt"/>
                <a:cs typeface="+mn-lt"/>
                <a:hlinkClick r:id="rId3"/>
              </a:rPr>
              <a:t>https://openaccess.thecvf.com/content_ECCV_2018/papers/Sergio_Silva_License_Plate_Detection_ECCV_2018_paper.pdf</a:t>
            </a:r>
            <a:r>
              <a:rPr lang="en-US" sz="2000" dirty="0">
                <a:latin typeface="Times New Roman"/>
                <a:ea typeface="Batang"/>
                <a:cs typeface="Times New Roman"/>
              </a:rPr>
              <a:t> )</a:t>
            </a:r>
            <a:endParaRPr lang="en-US" sz="2000" dirty="0">
              <a:latin typeface="Goudy Old Style"/>
              <a:ea typeface="Batang"/>
              <a:cs typeface="Times New Roman"/>
            </a:endParaRPr>
          </a:p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000" dirty="0">
                <a:latin typeface="Times New Roman"/>
                <a:ea typeface="Batang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https://techvidvan.com/tutorials/python-project-license-number-plate-recognition/</a:t>
            </a:r>
            <a:endParaRPr lang="en-US" sz="2000" dirty="0">
              <a:latin typeface="Times New Roman"/>
              <a:ea typeface="Batang"/>
              <a:cs typeface="Times New Roman"/>
            </a:endParaRPr>
          </a:p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000" dirty="0">
                <a:latin typeface="Times New Roman"/>
                <a:ea typeface="Batang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https://medium.com/@quangnhatnguyenle/detect-and-recognize-vehicles-license-plate-with-machine-learning-and-python-part-1-detection-795fda47e922</a:t>
            </a:r>
            <a:endParaRPr lang="en-US" sz="2000" dirty="0">
              <a:latin typeface="Times New Roman"/>
              <a:ea typeface="Batang"/>
              <a:cs typeface="Times New Roman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000" i="1" dirty="0">
                <a:latin typeface="Times New Roman"/>
                <a:ea typeface="Batang"/>
                <a:cs typeface="Times New Roman"/>
              </a:rPr>
              <a:t>Dataset and </a:t>
            </a:r>
            <a:r>
              <a:rPr lang="en-US" sz="2000" i="1" dirty="0" err="1">
                <a:latin typeface="Times New Roman"/>
                <a:ea typeface="Batang"/>
                <a:cs typeface="Times New Roman"/>
              </a:rPr>
              <a:t>wpod</a:t>
            </a:r>
            <a:r>
              <a:rPr lang="en-US" sz="2000" i="1" dirty="0">
                <a:latin typeface="Times New Roman"/>
                <a:ea typeface="Batang"/>
                <a:cs typeface="Times New Roman"/>
              </a:rPr>
              <a:t>-net pre trained model</a:t>
            </a:r>
            <a:r>
              <a:rPr lang="en-US" sz="2000" dirty="0">
                <a:latin typeface="Times New Roman"/>
                <a:ea typeface="Batang"/>
                <a:cs typeface="Times New Roman"/>
              </a:rPr>
              <a:t>: </a:t>
            </a:r>
            <a:endParaRPr lang="en-US" sz="2000" dirty="0">
              <a:ea typeface="+mn-lt"/>
              <a:cs typeface="+mn-lt"/>
            </a:endParaRPr>
          </a:p>
          <a:p>
            <a:pPr marL="0" indent="0">
              <a:spcBef>
                <a:spcPts val="1000"/>
              </a:spcBef>
              <a:buClr>
                <a:srgbClr val="FFFFFF"/>
              </a:buClr>
              <a:buNone/>
            </a:pPr>
            <a:r>
              <a:rPr lang="en-US" sz="2000" dirty="0">
                <a:latin typeface="Times New Roman"/>
                <a:ea typeface="Batang"/>
                <a:cs typeface="Times New Roman"/>
              </a:rPr>
              <a:t>       </a:t>
            </a:r>
            <a:r>
              <a:rPr lang="en-US" sz="2000" dirty="0">
                <a:latin typeface="Times New Roman"/>
                <a:ea typeface="Batang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https://github.com/quangnhat185/Plate_detect_and_recognize</a:t>
            </a:r>
            <a:endParaRPr lang="en-US" dirty="0">
              <a:latin typeface="Goudy Old Style" panose="02020404030301010803"/>
              <a:ea typeface="Batang"/>
              <a:cs typeface="Times New Roman"/>
            </a:endParaRPr>
          </a:p>
          <a:p>
            <a:pPr marL="342900" indent="-342900">
              <a:spcBef>
                <a:spcPts val="1000"/>
              </a:spcBef>
              <a:buFont typeface="Arial" pitchFamily="18" charset="0"/>
              <a:buChar char="•"/>
            </a:pPr>
            <a:r>
              <a:rPr lang="en-US" sz="2000" dirty="0">
                <a:ea typeface="+mn-lt"/>
                <a:cs typeface="+mn-lt"/>
                <a:hlinkClick r:id="rId7"/>
              </a:rPr>
              <a:t>https://realpython.com/python-send-email/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1000"/>
              </a:spcBef>
              <a:buNone/>
            </a:pPr>
            <a:endParaRPr lang="en-US" sz="2000" dirty="0">
              <a:latin typeface="Times New Roman"/>
              <a:ea typeface="Batang"/>
              <a:cs typeface="Times New Roman"/>
            </a:endParaRPr>
          </a:p>
          <a:p>
            <a:pPr marL="342900" indent="-342900"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endParaRPr lang="en-US" sz="2000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 sz="2000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/>
              <a:t>References:</a:t>
            </a:r>
          </a:p>
        </p:txBody>
      </p:sp>
      <p:pic>
        <p:nvPicPr>
          <p:cNvPr id="5" name="Graphic 8" descr="Postit Notes with solid fill">
            <a:extLst>
              <a:ext uri="{FF2B5EF4-FFF2-40B4-BE49-F238E27FC236}">
                <a16:creationId xmlns:a16="http://schemas.microsoft.com/office/drawing/2014/main" id="{48483599-A010-4269-AF6B-97C084DFA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6887" y="531191"/>
            <a:ext cx="1035878" cy="103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5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Contents</a:t>
            </a:r>
            <a:r>
              <a:rPr lang="en-US" sz="540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FA056-2854-4AFC-ACA5-CEE47CEE9675}"/>
              </a:ext>
            </a:extLst>
          </p:cNvPr>
          <p:cNvSpPr txBox="1"/>
          <p:nvPr/>
        </p:nvSpPr>
        <p:spPr>
          <a:xfrm>
            <a:off x="1335263" y="1811492"/>
            <a:ext cx="9225721" cy="6617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Introduction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Software Components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Models Description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Inputs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Working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Results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Fail cases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Future scope 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References</a:t>
            </a:r>
            <a:endParaRPr lang="en-US" sz="2800">
              <a:latin typeface="Times New Roman"/>
              <a:cs typeface="Times New Roman"/>
            </a:endParaRP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endParaRPr lang="en-US" sz="2800">
              <a:latin typeface="Goudy Old Style"/>
              <a:cs typeface="Times New Roman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endParaRPr lang="en-US" sz="2800">
              <a:latin typeface="Goudy Old Style"/>
              <a:cs typeface="Times New Roman"/>
            </a:endParaRPr>
          </a:p>
          <a:p>
            <a:pPr>
              <a:spcAft>
                <a:spcPts val="600"/>
              </a:spcAft>
            </a:pPr>
            <a:endParaRPr lang="en-US" sz="280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9" name="Graphic 10" descr="Signpost outline">
            <a:extLst>
              <a:ext uri="{FF2B5EF4-FFF2-40B4-BE49-F238E27FC236}">
                <a16:creationId xmlns:a16="http://schemas.microsoft.com/office/drawing/2014/main" id="{02AC43D6-7F22-418F-A54C-774D52AF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1572" y="2099387"/>
            <a:ext cx="1147787" cy="982521"/>
          </a:xfrm>
          <a:prstGeom prst="rect">
            <a:avLst/>
          </a:prstGeom>
        </p:spPr>
      </p:pic>
      <p:pic>
        <p:nvPicPr>
          <p:cNvPr id="14" name="Graphic 14" descr="Road outline">
            <a:extLst>
              <a:ext uri="{FF2B5EF4-FFF2-40B4-BE49-F238E27FC236}">
                <a16:creationId xmlns:a16="http://schemas.microsoft.com/office/drawing/2014/main" id="{7BD0409A-1D7A-4E7A-A66A-CD99729B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2094" y="2270730"/>
            <a:ext cx="3570910" cy="3570910"/>
          </a:xfrm>
          <a:prstGeom prst="rect">
            <a:avLst/>
          </a:prstGeom>
        </p:spPr>
      </p:pic>
      <p:pic>
        <p:nvPicPr>
          <p:cNvPr id="8" name="Graphic 9" descr="Taxi outline">
            <a:extLst>
              <a:ext uri="{FF2B5EF4-FFF2-40B4-BE49-F238E27FC236}">
                <a16:creationId xmlns:a16="http://schemas.microsoft.com/office/drawing/2014/main" id="{8024153D-BEA5-48BC-97E5-48747E261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5666" y="4429009"/>
            <a:ext cx="1078523" cy="1078523"/>
          </a:xfrm>
          <a:prstGeom prst="rect">
            <a:avLst/>
          </a:prstGeom>
        </p:spPr>
      </p:pic>
      <p:pic>
        <p:nvPicPr>
          <p:cNvPr id="11" name="Graphic 11" descr="Open book outline">
            <a:extLst>
              <a:ext uri="{FF2B5EF4-FFF2-40B4-BE49-F238E27FC236}">
                <a16:creationId xmlns:a16="http://schemas.microsoft.com/office/drawing/2014/main" id="{84B3C313-FD68-4FF3-B645-A6389DB8A3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168" y="682539"/>
            <a:ext cx="1018783" cy="10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9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4" descr="Person Driving Car · Free Stock Photo">
            <a:extLst>
              <a:ext uri="{FF2B5EF4-FFF2-40B4-BE49-F238E27FC236}">
                <a16:creationId xmlns:a16="http://schemas.microsoft.com/office/drawing/2014/main" id="{7D38BCFD-A9DD-4904-B6CC-3115557D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3102" y="3751756"/>
            <a:ext cx="4124804" cy="16945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Times New Roman"/>
              </a:rPr>
              <a:t>-D.L.SINDHURA(077)</a:t>
            </a:r>
          </a:p>
          <a:p>
            <a:pPr>
              <a:spcAft>
                <a:spcPts val="600"/>
              </a:spcAft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Times New Roman"/>
              </a:rPr>
              <a:t>-P.SAHAJA(092)</a:t>
            </a:r>
          </a:p>
          <a:p>
            <a:pPr>
              <a:spcAft>
                <a:spcPts val="600"/>
              </a:spcAft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Times New Roman"/>
              </a:rPr>
              <a:t>-S.VISHNUPRIYA(120)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EDB171-1C2D-4EF3-B58A-35AB91667C9F}"/>
              </a:ext>
            </a:extLst>
          </p:cNvPr>
          <p:cNvSpPr txBox="1">
            <a:spLocks/>
          </p:cNvSpPr>
          <p:nvPr/>
        </p:nvSpPr>
        <p:spPr>
          <a:xfrm>
            <a:off x="1991439" y="2094506"/>
            <a:ext cx="8207573" cy="1370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6000">
                <a:solidFill>
                  <a:schemeClr val="tx1"/>
                </a:solidFill>
                <a:latin typeface="Times New Roman"/>
                <a:ea typeface="Batang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980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1938991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Recognition of the license number plate of vehicles is significant for the control and surveillance systems. </a:t>
            </a:r>
            <a:endParaRPr lang="en-US" sz="2800">
              <a:ea typeface="Batang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It's a hard and intensive job for humans to manually recognize all the vehicle number plates. </a:t>
            </a:r>
            <a:endParaRPr lang="en-US" sz="2800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>
                <a:latin typeface="Times New Roman"/>
                <a:ea typeface="Batang"/>
                <a:cs typeface="Times New Roman"/>
              </a:rPr>
              <a:t>Hence, our aim is to build an efficient license number plate recognition system using deep learning that is extended to an application of E-challan.</a:t>
            </a:r>
            <a:endParaRPr lang="en-US" sz="2800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>
              <a:spcAft>
                <a:spcPts val="600"/>
              </a:spcAft>
              <a:buClr>
                <a:srgbClr val="FFFFFF"/>
              </a:buClr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 sz="2800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696555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/>
              <a:t>Introduction:</a:t>
            </a:r>
          </a:p>
        </p:txBody>
      </p:sp>
      <p:pic>
        <p:nvPicPr>
          <p:cNvPr id="8" name="Graphic 8" descr="Lights On with solid fill">
            <a:extLst>
              <a:ext uri="{FF2B5EF4-FFF2-40B4-BE49-F238E27FC236}">
                <a16:creationId xmlns:a16="http://schemas.microsoft.com/office/drawing/2014/main" id="{A62FEBF8-5DDD-4832-B9EF-2F2F6808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66" y="6416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95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245969" cy="38496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i="1">
                <a:latin typeface="Times New Roman"/>
                <a:ea typeface="Batang"/>
                <a:cs typeface="Times New Roman"/>
              </a:rPr>
              <a:t>Software</a:t>
            </a:r>
            <a:r>
              <a:rPr lang="en-US" sz="2800">
                <a:latin typeface="Times New Roman"/>
                <a:ea typeface="Batang"/>
                <a:cs typeface="Times New Roman"/>
              </a:rPr>
              <a:t> : PyCharm for coding, Kaggle for training. </a:t>
            </a:r>
            <a:endParaRPr lang="en-US" sz="2800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i="1">
                <a:latin typeface="Times New Roman"/>
                <a:ea typeface="Batang"/>
                <a:cs typeface="Times New Roman"/>
              </a:rPr>
              <a:t>Language</a:t>
            </a:r>
            <a:r>
              <a:rPr lang="en-US" sz="2800">
                <a:latin typeface="Times New Roman"/>
                <a:ea typeface="Batang"/>
                <a:cs typeface="Times New Roman"/>
              </a:rPr>
              <a:t> : Python</a:t>
            </a:r>
            <a:endParaRPr lang="en-US" sz="2800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i="1">
                <a:latin typeface="Times New Roman"/>
                <a:ea typeface="Batang"/>
                <a:cs typeface="Times New Roman"/>
              </a:rPr>
              <a:t>Required Python Modules</a:t>
            </a:r>
            <a:r>
              <a:rPr lang="en-US" sz="2800">
                <a:latin typeface="Times New Roman"/>
                <a:ea typeface="Batang"/>
                <a:cs typeface="Times New Roman"/>
              </a:rPr>
              <a:t> : OpenCV, matplotlib,  </a:t>
            </a:r>
            <a:r>
              <a:rPr lang="en-US" sz="2800" err="1">
                <a:latin typeface="Times New Roman"/>
                <a:ea typeface="Batang"/>
                <a:cs typeface="Times New Roman"/>
              </a:rPr>
              <a:t>Keras</a:t>
            </a:r>
            <a:r>
              <a:rPr lang="en-US" sz="2800">
                <a:latin typeface="Times New Roman"/>
                <a:ea typeface="Batang"/>
                <a:cs typeface="Times New Roman"/>
              </a:rPr>
              <a:t>, TensorFlow, </a:t>
            </a:r>
            <a:r>
              <a:rPr lang="en-US" sz="2800" err="1">
                <a:latin typeface="Times New Roman"/>
                <a:ea typeface="Batang"/>
                <a:cs typeface="Times New Roman"/>
              </a:rPr>
              <a:t>tkinter</a:t>
            </a:r>
            <a:r>
              <a:rPr lang="en-US" sz="2800">
                <a:latin typeface="Times New Roman"/>
                <a:ea typeface="Batang"/>
                <a:cs typeface="Times New Roman"/>
              </a:rPr>
              <a:t>, sqlite3,MIMEtext</a:t>
            </a:r>
            <a:endParaRPr lang="en-US" sz="2800">
              <a:latin typeface="Goudy Old Style" panose="02020404030301010803"/>
              <a:ea typeface="Batang"/>
              <a:cs typeface="Times New Roman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i="1">
                <a:latin typeface="Times New Roman"/>
                <a:ea typeface="Batang"/>
                <a:cs typeface="Times New Roman"/>
              </a:rPr>
              <a:t>Model used for Plate Detection</a:t>
            </a:r>
            <a:r>
              <a:rPr lang="en-US" sz="2800">
                <a:latin typeface="Times New Roman"/>
                <a:ea typeface="Batang"/>
                <a:cs typeface="Times New Roman"/>
              </a:rPr>
              <a:t> : </a:t>
            </a:r>
            <a:r>
              <a:rPr lang="en-US" sz="2800" err="1">
                <a:latin typeface="Times New Roman"/>
                <a:ea typeface="Batang"/>
                <a:cs typeface="Times New Roman"/>
              </a:rPr>
              <a:t>Wpod</a:t>
            </a:r>
            <a:r>
              <a:rPr lang="en-US" sz="2800">
                <a:latin typeface="Times New Roman"/>
                <a:ea typeface="Batang"/>
                <a:cs typeface="Times New Roman"/>
              </a:rPr>
              <a:t>-net (Warped Planar Object Detection Network) architecture (pre-trained model)</a:t>
            </a:r>
            <a:endParaRPr lang="en-US" sz="2800">
              <a:latin typeface="Goudy Old Style" panose="02020404030301010803"/>
              <a:ea typeface="Batang"/>
              <a:cs typeface="Times New Roman"/>
            </a:endParaRPr>
          </a:p>
          <a:p>
            <a:pPr>
              <a:spcBef>
                <a:spcPts val="1000"/>
              </a:spcBef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i="1">
                <a:latin typeface="Times New Roman"/>
                <a:ea typeface="Batang"/>
                <a:cs typeface="Times New Roman"/>
              </a:rPr>
              <a:t>Model used for Character Recognition</a:t>
            </a:r>
            <a:r>
              <a:rPr lang="en-US" sz="2800">
                <a:latin typeface="Times New Roman"/>
                <a:ea typeface="Batang"/>
                <a:cs typeface="Times New Roman"/>
              </a:rPr>
              <a:t> :  MobileNetv2 architecture</a:t>
            </a:r>
            <a:endParaRPr lang="en-US" sz="2800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</a:pPr>
            <a:endParaRPr lang="en-US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rgbClr val="FFFFFF"/>
              </a:buClr>
            </a:pPr>
            <a:endParaRPr lang="en-US">
              <a:ea typeface="+mn-lt"/>
              <a:cs typeface="+mn-lt"/>
            </a:endParaRPr>
          </a:p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/>
              <a:t>Software components:</a:t>
            </a:r>
          </a:p>
        </p:txBody>
      </p:sp>
      <p:pic>
        <p:nvPicPr>
          <p:cNvPr id="7" name="Graphic 7" descr="Security camera outline">
            <a:extLst>
              <a:ext uri="{FF2B5EF4-FFF2-40B4-BE49-F238E27FC236}">
                <a16:creationId xmlns:a16="http://schemas.microsoft.com/office/drawing/2014/main" id="{41C70816-F33C-450A-A8F6-F9927E4B6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22" y="326962"/>
            <a:ext cx="1223617" cy="123466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325196F-E292-46D2-AAB2-71F1B6A8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03268" y="652212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5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403031" y="584624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Models Description:</a:t>
            </a:r>
          </a:p>
        </p:txBody>
      </p:sp>
      <p:pic>
        <p:nvPicPr>
          <p:cNvPr id="7" name="Graphic 7" descr="Security camera outline">
            <a:extLst>
              <a:ext uri="{FF2B5EF4-FFF2-40B4-BE49-F238E27FC236}">
                <a16:creationId xmlns:a16="http://schemas.microsoft.com/office/drawing/2014/main" id="{41C70816-F33C-450A-A8F6-F9927E4B6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22" y="326962"/>
            <a:ext cx="1223617" cy="1234660"/>
          </a:xfrm>
          <a:prstGeom prst="rect">
            <a:avLst/>
          </a:prstGeom>
        </p:spPr>
      </p:pic>
      <p:pic>
        <p:nvPicPr>
          <p:cNvPr id="8" name="Graphic 7" descr="Confused person outline">
            <a:extLst>
              <a:ext uri="{FF2B5EF4-FFF2-40B4-BE49-F238E27FC236}">
                <a16:creationId xmlns:a16="http://schemas.microsoft.com/office/drawing/2014/main" id="{41619EBE-C237-430B-A05A-1072E174F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1227" y="4878924"/>
            <a:ext cx="1709530" cy="1665356"/>
          </a:xfrm>
          <a:prstGeom prst="rect">
            <a:avLst/>
          </a:prstGeom>
        </p:spPr>
      </p:pic>
      <p:pic>
        <p:nvPicPr>
          <p:cNvPr id="9" name="Graphic 10" descr="Question Mark with solid fill">
            <a:extLst>
              <a:ext uri="{FF2B5EF4-FFF2-40B4-BE49-F238E27FC236}">
                <a16:creationId xmlns:a16="http://schemas.microsoft.com/office/drawing/2014/main" id="{F7049E43-AE77-419D-A026-EE6102EE7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763" y="4194228"/>
            <a:ext cx="616227" cy="682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E61EE-B76D-44EF-81FC-832C5F561CFB}"/>
              </a:ext>
            </a:extLst>
          </p:cNvPr>
          <p:cNvSpPr txBox="1"/>
          <p:nvPr/>
        </p:nvSpPr>
        <p:spPr>
          <a:xfrm>
            <a:off x="461618" y="1709530"/>
            <a:ext cx="498502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I. </a:t>
            </a:r>
            <a:r>
              <a:rPr lang="en-US" sz="2800" i="1" err="1">
                <a:latin typeface="Times New Roman"/>
                <a:cs typeface="Times New Roman"/>
              </a:rPr>
              <a:t>Wpod</a:t>
            </a:r>
            <a:r>
              <a:rPr lang="en-US" sz="2800" i="1">
                <a:latin typeface="Times New Roman"/>
                <a:cs typeface="Times New Roman"/>
              </a:rPr>
              <a:t>-net Architecture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21 convolutional layers of 3x3 size.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14 residual blocks.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err="1">
                <a:latin typeface="Times New Roman"/>
                <a:cs typeface="Times New Roman"/>
              </a:rPr>
              <a:t>ReLU</a:t>
            </a:r>
            <a:r>
              <a:rPr lang="en-US" sz="2400">
                <a:latin typeface="Times New Roman"/>
                <a:cs typeface="Times New Roman"/>
              </a:rPr>
              <a:t> activation function.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4 max pooling layers of </a:t>
            </a:r>
            <a:r>
              <a:rPr lang="en-US" sz="2400">
                <a:latin typeface="Times New Roman"/>
                <a:ea typeface="+mn-lt"/>
                <a:cs typeface="+mn-lt"/>
              </a:rPr>
              <a:t> 2 × 2 size.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Detection block.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0B96B-CF1E-4246-9DD4-7835AAF31170}"/>
              </a:ext>
            </a:extLst>
          </p:cNvPr>
          <p:cNvSpPr txBox="1"/>
          <p:nvPr/>
        </p:nvSpPr>
        <p:spPr>
          <a:xfrm>
            <a:off x="5553003" y="1709530"/>
            <a:ext cx="6409290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II. </a:t>
            </a:r>
            <a:r>
              <a:rPr lang="en-US" sz="2800" i="1">
                <a:latin typeface="Times New Roman"/>
                <a:cs typeface="Times New Roman"/>
              </a:rPr>
              <a:t>MobileNetV2 Architecture</a:t>
            </a:r>
            <a:endParaRPr lang="en-US">
              <a:latin typeface="Goudy Old Style" panose="02020404030301010803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It has three advanced structures:</a:t>
            </a:r>
            <a:endParaRPr lang="en-US"/>
          </a:p>
          <a:p>
            <a:r>
              <a:rPr lang="en-US" sz="2400">
                <a:latin typeface="Times New Roman"/>
                <a:cs typeface="Times New Roman"/>
              </a:rPr>
              <a:t>     </a:t>
            </a:r>
            <a:r>
              <a:rPr lang="en-US" sz="2400">
                <a:latin typeface="Times New Roman"/>
                <a:ea typeface="+mn-lt"/>
                <a:cs typeface="Times New Roman"/>
              </a:rPr>
              <a:t>       ~ </a:t>
            </a:r>
            <a:r>
              <a:rPr lang="en-US" sz="2400">
                <a:latin typeface="Times New Roman"/>
                <a:ea typeface="+mn-lt"/>
                <a:cs typeface="+mn-lt"/>
              </a:rPr>
              <a:t>Depth wise separable convolution.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     </a:t>
            </a:r>
            <a:r>
              <a:rPr lang="en-US" sz="2400">
                <a:latin typeface="Times New Roman"/>
                <a:ea typeface="+mn-lt"/>
                <a:cs typeface="Times New Roman"/>
              </a:rPr>
              <a:t>       ~ </a:t>
            </a:r>
            <a:r>
              <a:rPr lang="en-US" sz="2400">
                <a:latin typeface="Times New Roman"/>
                <a:ea typeface="+mn-lt"/>
                <a:cs typeface="+mn-lt"/>
              </a:rPr>
              <a:t>Linear bottleneck.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     </a:t>
            </a:r>
            <a:r>
              <a:rPr lang="en-US" sz="2400">
                <a:latin typeface="Times New Roman"/>
                <a:ea typeface="+mn-lt"/>
                <a:cs typeface="Times New Roman"/>
              </a:rPr>
              <a:t>       ~ </a:t>
            </a:r>
            <a:r>
              <a:rPr lang="en-US" sz="2400">
                <a:latin typeface="Times New Roman"/>
                <a:ea typeface="+mn-lt"/>
                <a:cs typeface="+mn-lt"/>
              </a:rPr>
              <a:t>Inverted residual.</a:t>
            </a:r>
            <a:endParaRPr lang="en-US" sz="240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In a specific block, it has three layers:</a:t>
            </a:r>
          </a:p>
          <a:p>
            <a:r>
              <a:rPr lang="en-US" sz="2400">
                <a:latin typeface="Times New Roman"/>
                <a:cs typeface="Times New Roman"/>
              </a:rPr>
              <a:t>            ~ 1×1</a:t>
            </a:r>
            <a:r>
              <a:rPr lang="en-US" sz="2400">
                <a:latin typeface="Times New Roman"/>
                <a:ea typeface="+mn-lt"/>
                <a:cs typeface="Times New Roman"/>
              </a:rPr>
              <a:t> size</a:t>
            </a:r>
            <a:r>
              <a:rPr lang="en-US" sz="2400">
                <a:latin typeface="Times New Roman"/>
                <a:ea typeface="+mn-lt"/>
                <a:cs typeface="+mn-lt"/>
              </a:rPr>
              <a:t> convolution with ReLU6.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            ~ depth</a:t>
            </a:r>
            <a:r>
              <a:rPr lang="en-US" sz="2400">
                <a:latin typeface="Times New Roman"/>
                <a:ea typeface="+mn-lt"/>
                <a:cs typeface="+mn-lt"/>
              </a:rPr>
              <a:t> wise convolution layer of 3x3 size.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            ~ 1×1 convolution</a:t>
            </a:r>
            <a:r>
              <a:rPr lang="en-US" sz="2400">
                <a:latin typeface="Times New Roman"/>
                <a:ea typeface="+mn-lt"/>
                <a:cs typeface="+mn-lt"/>
              </a:rPr>
              <a:t> layer, with linearity.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178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1054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011957"/>
            <a:ext cx="9727096" cy="3638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dirty="0">
                <a:latin typeface="Times New Roman"/>
                <a:ea typeface="Batang"/>
                <a:cs typeface="Times New Roman"/>
              </a:rPr>
              <a:t>Classes: 36  (A-Z, 0-9)</a:t>
            </a: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dirty="0">
                <a:latin typeface="Times New Roman"/>
                <a:ea typeface="Batang"/>
                <a:cs typeface="Times New Roman"/>
              </a:rPr>
              <a:t>Dataset: 37623 images</a:t>
            </a: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dirty="0">
                <a:latin typeface="Times New Roman"/>
                <a:ea typeface="Batang"/>
                <a:cs typeface="Times New Roman"/>
              </a:rPr>
              <a:t>Training-Validation images ratio: 9:1</a:t>
            </a: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dirty="0">
                <a:latin typeface="Times New Roman"/>
                <a:ea typeface="Batang"/>
                <a:cs typeface="Times New Roman"/>
              </a:rPr>
              <a:t>Epochs: 30</a:t>
            </a: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800" dirty="0">
                <a:latin typeface="Times New Roman"/>
                <a:ea typeface="Batang"/>
                <a:cs typeface="Times New Roman"/>
              </a:rPr>
              <a:t>Database: 100 records</a:t>
            </a: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 dirty="0">
              <a:latin typeface="Times New Roman"/>
              <a:ea typeface="Batang"/>
              <a:cs typeface="Times New Roman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 sz="2800">
              <a:latin typeface="Times New Roman"/>
              <a:ea typeface="Batang"/>
              <a:cs typeface="Times New Roman"/>
            </a:endParaRP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ea typeface="Batang"/>
              <a:cs typeface="Times New Roman"/>
            </a:endParaRP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ea typeface="Batang"/>
              <a:cs typeface="Times New Roman"/>
            </a:endParaRPr>
          </a:p>
          <a:p>
            <a:pPr marL="342900" indent="-342900">
              <a:spcAft>
                <a:spcPts val="600"/>
              </a:spcAft>
              <a:buClr>
                <a:srgbClr val="FFFFFF"/>
              </a:buClr>
              <a:buFont typeface="Arial" pitchFamily="18" charset="0"/>
              <a:buChar char="•"/>
            </a:pPr>
            <a:endParaRPr lang="en-US" sz="2800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/>
              <a:t>Inputs:</a:t>
            </a:r>
          </a:p>
        </p:txBody>
      </p:sp>
      <p:pic>
        <p:nvPicPr>
          <p:cNvPr id="9" name="Graphic 12" descr="Clipboard with solid fill">
            <a:extLst>
              <a:ext uri="{FF2B5EF4-FFF2-40B4-BE49-F238E27FC236}">
                <a16:creationId xmlns:a16="http://schemas.microsoft.com/office/drawing/2014/main" id="{760ACE37-1852-449D-BA76-A0AB50D5D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51" y="585029"/>
            <a:ext cx="1013791" cy="1024834"/>
          </a:xfrm>
          <a:prstGeom prst="rect">
            <a:avLst/>
          </a:prstGeom>
        </p:spPr>
      </p:pic>
      <p:pic>
        <p:nvPicPr>
          <p:cNvPr id="5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6BAF1-C787-4FE0-8C42-D8A8EEC91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21" y="797170"/>
            <a:ext cx="3326266" cy="541606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522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/>
              <a:t>Working: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44CCCC-CEE9-4A80-804F-6AB8431C7C54}"/>
              </a:ext>
            </a:extLst>
          </p:cNvPr>
          <p:cNvSpPr/>
          <p:nvPr/>
        </p:nvSpPr>
        <p:spPr>
          <a:xfrm>
            <a:off x="655722" y="2189747"/>
            <a:ext cx="2025315" cy="9123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badi Extra Light"/>
              </a:rPr>
              <a:t>Number plate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122482-16A3-4564-99F5-67C644399912}"/>
              </a:ext>
            </a:extLst>
          </p:cNvPr>
          <p:cNvSpPr/>
          <p:nvPr/>
        </p:nvSpPr>
        <p:spPr>
          <a:xfrm>
            <a:off x="3310224" y="2198756"/>
            <a:ext cx="2025315" cy="9123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Abadi Extra Light"/>
              </a:rPr>
              <a:t>Pre-processing of the image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67DE73-AC46-47AA-A1A9-FFF9B5BDC14E}"/>
              </a:ext>
            </a:extLst>
          </p:cNvPr>
          <p:cNvSpPr/>
          <p:nvPr/>
        </p:nvSpPr>
        <p:spPr>
          <a:xfrm>
            <a:off x="602247" y="3725373"/>
            <a:ext cx="2091575" cy="9896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000" b="1">
                <a:latin typeface="Abadi Extra Light"/>
                <a:cs typeface="Times New Roman"/>
              </a:rPr>
              <a:t>Sending emails to vehicle owners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30D7DC-2696-4300-ADFC-C48E1CE1E69C}"/>
              </a:ext>
            </a:extLst>
          </p:cNvPr>
          <p:cNvSpPr/>
          <p:nvPr/>
        </p:nvSpPr>
        <p:spPr>
          <a:xfrm>
            <a:off x="3363262" y="3796281"/>
            <a:ext cx="2025315" cy="9336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badi Extra Light"/>
                <a:cs typeface="Times New Roman"/>
              </a:rPr>
              <a:t>SQL database creation &amp; linking with python </a:t>
            </a:r>
          </a:p>
        </p:txBody>
      </p:sp>
      <p:pic>
        <p:nvPicPr>
          <p:cNvPr id="41" name="Graphic 39" descr="Arrow: Slight curve with solid fill">
            <a:extLst>
              <a:ext uri="{FF2B5EF4-FFF2-40B4-BE49-F238E27FC236}">
                <a16:creationId xmlns:a16="http://schemas.microsoft.com/office/drawing/2014/main" id="{0C3487CC-241F-4DC7-B212-9239CED6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430" y="2460459"/>
            <a:ext cx="1185109" cy="103471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17F05FD-7297-4795-A350-610595B8E913}"/>
              </a:ext>
            </a:extLst>
          </p:cNvPr>
          <p:cNvSpPr/>
          <p:nvPr/>
        </p:nvSpPr>
        <p:spPr>
          <a:xfrm>
            <a:off x="5939298" y="2199772"/>
            <a:ext cx="2025315" cy="9123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Abadi Extra Light"/>
              </a:rPr>
              <a:t>Segmentation of characters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0485AD-0283-4A48-B4C3-D42DA208A6A2}"/>
              </a:ext>
            </a:extLst>
          </p:cNvPr>
          <p:cNvSpPr/>
          <p:nvPr/>
        </p:nvSpPr>
        <p:spPr>
          <a:xfrm>
            <a:off x="8641317" y="2203407"/>
            <a:ext cx="2025315" cy="9926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Abadi Extra Light"/>
              </a:rPr>
              <a:t>Training model to detect characters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F99C9B-47DC-43CF-A74B-EF161578F10F}"/>
              </a:ext>
            </a:extLst>
          </p:cNvPr>
          <p:cNvSpPr/>
          <p:nvPr/>
        </p:nvSpPr>
        <p:spPr>
          <a:xfrm>
            <a:off x="8711938" y="3935198"/>
            <a:ext cx="2025315" cy="9123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Abadi Extra Light"/>
              </a:rPr>
              <a:t>Character recognition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0592BB-B7FC-4627-9DBA-CCF2303DF031}"/>
              </a:ext>
            </a:extLst>
          </p:cNvPr>
          <p:cNvSpPr/>
          <p:nvPr/>
        </p:nvSpPr>
        <p:spPr>
          <a:xfrm>
            <a:off x="6018347" y="3837404"/>
            <a:ext cx="2025315" cy="9123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Abadi Extra Light"/>
              </a:rPr>
              <a:t>GUI creation</a:t>
            </a:r>
          </a:p>
        </p:txBody>
      </p:sp>
      <p:pic>
        <p:nvPicPr>
          <p:cNvPr id="29" name="Graphic 39" descr="Arrow: Slight curve with solid fill">
            <a:extLst>
              <a:ext uri="{FF2B5EF4-FFF2-40B4-BE49-F238E27FC236}">
                <a16:creationId xmlns:a16="http://schemas.microsoft.com/office/drawing/2014/main" id="{A8C67092-B307-48F8-8360-38FA833F8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4350" y="2452758"/>
            <a:ext cx="1185109" cy="1034714"/>
          </a:xfrm>
          <a:prstGeom prst="rect">
            <a:avLst/>
          </a:prstGeom>
        </p:spPr>
      </p:pic>
      <p:pic>
        <p:nvPicPr>
          <p:cNvPr id="35" name="Graphic 39" descr="Arrow: Slight curve with solid fill">
            <a:extLst>
              <a:ext uri="{FF2B5EF4-FFF2-40B4-BE49-F238E27FC236}">
                <a16:creationId xmlns:a16="http://schemas.microsoft.com/office/drawing/2014/main" id="{682916B9-8A2B-4D0D-9535-72B88684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946" y="2450432"/>
            <a:ext cx="1185109" cy="1034714"/>
          </a:xfrm>
          <a:prstGeom prst="rect">
            <a:avLst/>
          </a:prstGeom>
        </p:spPr>
      </p:pic>
      <p:pic>
        <p:nvPicPr>
          <p:cNvPr id="8" name="Graphic 8" descr="Back with solid fill">
            <a:extLst>
              <a:ext uri="{FF2B5EF4-FFF2-40B4-BE49-F238E27FC236}">
                <a16:creationId xmlns:a16="http://schemas.microsoft.com/office/drawing/2014/main" id="{95EDAA8D-0C23-4B35-9502-67D0DBEC8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4512" y="4084720"/>
            <a:ext cx="1124952" cy="884322"/>
          </a:xfrm>
          <a:prstGeom prst="rect">
            <a:avLst/>
          </a:prstGeom>
        </p:spPr>
      </p:pic>
      <p:pic>
        <p:nvPicPr>
          <p:cNvPr id="10" name="Graphic 11" descr="Arrow: Rotate right with solid fill">
            <a:extLst>
              <a:ext uri="{FF2B5EF4-FFF2-40B4-BE49-F238E27FC236}">
                <a16:creationId xmlns:a16="http://schemas.microsoft.com/office/drawing/2014/main" id="{FB5E770D-4DF0-47ED-AA33-361B4415C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420000">
            <a:off x="10250410" y="2893468"/>
            <a:ext cx="1334051" cy="1323008"/>
          </a:xfrm>
          <a:prstGeom prst="rect">
            <a:avLst/>
          </a:prstGeom>
        </p:spPr>
      </p:pic>
      <p:pic>
        <p:nvPicPr>
          <p:cNvPr id="28" name="Graphic 8" descr="Back with solid fill">
            <a:extLst>
              <a:ext uri="{FF2B5EF4-FFF2-40B4-BE49-F238E27FC236}">
                <a16:creationId xmlns:a16="http://schemas.microsoft.com/office/drawing/2014/main" id="{A67F31E6-417C-4E19-9824-4A29D524E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0301" y="4019766"/>
            <a:ext cx="1124952" cy="884322"/>
          </a:xfrm>
          <a:prstGeom prst="rect">
            <a:avLst/>
          </a:prstGeom>
        </p:spPr>
      </p:pic>
      <p:pic>
        <p:nvPicPr>
          <p:cNvPr id="30" name="Graphic 8" descr="Back with solid fill">
            <a:extLst>
              <a:ext uri="{FF2B5EF4-FFF2-40B4-BE49-F238E27FC236}">
                <a16:creationId xmlns:a16="http://schemas.microsoft.com/office/drawing/2014/main" id="{3F63CFA0-EFAB-4497-8628-DC2DD48C7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7406" y="4024561"/>
            <a:ext cx="1124952" cy="884322"/>
          </a:xfrm>
          <a:prstGeom prst="rect">
            <a:avLst/>
          </a:prstGeom>
        </p:spPr>
      </p:pic>
      <p:pic>
        <p:nvPicPr>
          <p:cNvPr id="12" name="Graphic 14" descr="Workflow with solid fill">
            <a:extLst>
              <a:ext uri="{FF2B5EF4-FFF2-40B4-BE49-F238E27FC236}">
                <a16:creationId xmlns:a16="http://schemas.microsoft.com/office/drawing/2014/main" id="{F987D460-90E5-4AFF-A920-1D64CF0A49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11063" y="143575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Number plate detection:</a:t>
            </a:r>
          </a:p>
        </p:txBody>
      </p:sp>
      <p:pic>
        <p:nvPicPr>
          <p:cNvPr id="12" name="Picture 12" descr="A picture containing text, car, outdoor, blue&#10;&#10;Description automatically generated">
            <a:extLst>
              <a:ext uri="{FF2B5EF4-FFF2-40B4-BE49-F238E27FC236}">
                <a16:creationId xmlns:a16="http://schemas.microsoft.com/office/drawing/2014/main" id="{78C83309-4888-4231-925C-9862ABBE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2107351"/>
            <a:ext cx="4333460" cy="3626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8E0D6-0EFA-4BFE-B799-0A2A72EB37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4" t="17323" r="53107" b="70079"/>
          <a:stretch/>
        </p:blipFill>
        <p:spPr>
          <a:xfrm>
            <a:off x="7253355" y="3541642"/>
            <a:ext cx="3233144" cy="707245"/>
          </a:xfrm>
          <a:prstGeom prst="rect">
            <a:avLst/>
          </a:prstGeom>
        </p:spPr>
      </p:pic>
      <p:pic>
        <p:nvPicPr>
          <p:cNvPr id="13" name="Graphic 13" descr="Chevron arrows with solid fill">
            <a:extLst>
              <a:ext uri="{FF2B5EF4-FFF2-40B4-BE49-F238E27FC236}">
                <a16:creationId xmlns:a16="http://schemas.microsoft.com/office/drawing/2014/main" id="{FA459834-E45A-4B09-9798-33D2F7FB9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1757" y="3457713"/>
            <a:ext cx="914400" cy="914400"/>
          </a:xfrm>
          <a:prstGeom prst="rect">
            <a:avLst/>
          </a:prstGeom>
        </p:spPr>
      </p:pic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82417DF6-B100-4747-B4E0-520199F7C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ark brown grid pattern bamboo mat">
            <a:extLst>
              <a:ext uri="{FF2B5EF4-FFF2-40B4-BE49-F238E27FC236}">
                <a16:creationId xmlns:a16="http://schemas.microsoft.com/office/drawing/2014/main" id="{DBCE931C-BA91-4F4A-8535-20F6D24E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72" b="10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latin typeface="Times New Roman"/>
              <a:ea typeface="Batang"/>
              <a:cs typeface="Times New Roman"/>
            </a:endParaRPr>
          </a:p>
          <a:p>
            <a:endParaRPr lang="en-US">
              <a:ea typeface="Batang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endParaRPr lang="en-US">
              <a:ea typeface="Batang"/>
            </a:endParaRPr>
          </a:p>
          <a:p>
            <a:pPr marL="0" indent="0">
              <a:spcAft>
                <a:spcPts val="600"/>
              </a:spcAft>
              <a:buClr>
                <a:srgbClr val="FFFFFF"/>
              </a:buClr>
              <a:buNone/>
            </a:pPr>
            <a:endParaRPr lang="en-US">
              <a:ea typeface="Batan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917C-5C99-47C1-ADB7-2FBB5A18611C}"/>
              </a:ext>
            </a:extLst>
          </p:cNvPr>
          <p:cNvSpPr txBox="1"/>
          <p:nvPr/>
        </p:nvSpPr>
        <p:spPr>
          <a:xfrm>
            <a:off x="1356139" y="748747"/>
            <a:ext cx="9225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>
                <a:latin typeface="Times New Roman"/>
                <a:cs typeface="Times New Roman"/>
              </a:rPr>
              <a:t>Pre-processing of number plate: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8530D106-4B32-490A-869B-52018F09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69" y="2107070"/>
            <a:ext cx="6608417" cy="3869688"/>
          </a:xfrm>
          <a:prstGeom prst="rect">
            <a:avLst/>
          </a:prstGeom>
        </p:spPr>
      </p:pic>
      <p:pic>
        <p:nvPicPr>
          <p:cNvPr id="5" name="Graphic 14" descr="Workflow with solid fill">
            <a:extLst>
              <a:ext uri="{FF2B5EF4-FFF2-40B4-BE49-F238E27FC236}">
                <a16:creationId xmlns:a16="http://schemas.microsoft.com/office/drawing/2014/main" id="{8CCEAC64-E84C-498B-B46B-426528E43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931" y="553278"/>
            <a:ext cx="1102138" cy="1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3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SavonVTI</vt:lpstr>
      <vt:lpstr>License Plate Recognition and  Application: E-Challan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</cp:revision>
  <dcterms:created xsi:type="dcterms:W3CDTF">2021-06-02T14:52:22Z</dcterms:created>
  <dcterms:modified xsi:type="dcterms:W3CDTF">2021-06-17T15:46:20Z</dcterms:modified>
</cp:coreProperties>
</file>